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17" r:id="rId5"/>
    <p:sldId id="418" r:id="rId6"/>
    <p:sldId id="420" r:id="rId7"/>
    <p:sldId id="371" r:id="rId8"/>
    <p:sldId id="414" r:id="rId9"/>
  </p:sldIdLst>
  <p:sldSz cx="1219009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7" userDrawn="1">
          <p15:clr>
            <a:srgbClr val="A4A3A4"/>
          </p15:clr>
        </p15:guide>
        <p15:guide id="2" pos="38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681A3"/>
    <a:srgbClr val="4680A3"/>
    <a:srgbClr val="F4F4F5"/>
    <a:srgbClr val="2982A2"/>
    <a:srgbClr val="F05425"/>
    <a:srgbClr val="FE750E"/>
    <a:srgbClr val="9BBB59"/>
    <a:srgbClr val="36B2E6"/>
    <a:srgbClr val="FF00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4" y="186"/>
      </p:cViewPr>
      <p:guideLst>
        <p:guide orient="horz" pos="2297"/>
        <p:guide pos="380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5BB-9AFE-46B2-B9E4-61E598DA6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 userDrawn="1"/>
        </p:nvSpPr>
        <p:spPr>
          <a:xfrm>
            <a:off x="-48895" y="367030"/>
            <a:ext cx="12287885" cy="30962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079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 userDrawn="1"/>
        </p:nvSpPr>
        <p:spPr>
          <a:xfrm>
            <a:off x="0" y="-27940"/>
            <a:ext cx="12251690" cy="79248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底图"/>
          <p:cNvGrpSpPr/>
          <p:nvPr/>
        </p:nvGrpSpPr>
        <p:grpSpPr>
          <a:xfrm>
            <a:off x="1" y="5409217"/>
            <a:ext cx="12190413" cy="1462483"/>
            <a:chOff x="0" y="4056912"/>
            <a:chExt cx="9144000" cy="1096862"/>
          </a:xfrm>
        </p:grpSpPr>
        <p:sp>
          <p:nvSpPr>
            <p:cNvPr id="20" name="任意多边形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 dirty="0">
                <a:latin typeface="宋体" panose="02010600030101010101" pitchFamily="2" charset="-122"/>
              </a:endParaRPr>
            </a:p>
          </p:txBody>
        </p:sp>
        <p:sp>
          <p:nvSpPr>
            <p:cNvPr id="21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sz="18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563" y="1932519"/>
            <a:ext cx="9142810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28563" y="4084265"/>
            <a:ext cx="9142810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编辑母版文本样式</a:t>
            </a:r>
            <a:endParaRPr lang="zh-CN" alt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8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底图"/>
          <p:cNvGrpSpPr/>
          <p:nvPr/>
        </p:nvGrpSpPr>
        <p:grpSpPr>
          <a:xfrm>
            <a:off x="1" y="5409217"/>
            <a:ext cx="12190413" cy="1462483"/>
            <a:chOff x="0" y="4056912"/>
            <a:chExt cx="9144000" cy="1096862"/>
          </a:xfrm>
        </p:grpSpPr>
        <p:sp>
          <p:nvSpPr>
            <p:cNvPr id="21" name="任意多边形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sz="1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9042" y="152400"/>
            <a:ext cx="975233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042" y="1600200"/>
            <a:ext cx="975233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56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755650" indent="-304800" algn="l" defTabSz="1218565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20650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5798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10883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5968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117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202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87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image" Target="../media/image5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6" Type="http://schemas.openxmlformats.org/officeDocument/2006/relationships/notesSlide" Target="../notesSlides/notesSlide2.xml"/><Relationship Id="rId15" Type="http://schemas.openxmlformats.org/officeDocument/2006/relationships/slideLayout" Target="../slideLayouts/slideLayout2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image" Target="../media/image7.png"/><Relationship Id="rId11" Type="http://schemas.openxmlformats.org/officeDocument/2006/relationships/tags" Target="../tags/tag8.xml"/><Relationship Id="rId10" Type="http://schemas.openxmlformats.org/officeDocument/2006/relationships/image" Target="../media/image6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7" Type="http://schemas.openxmlformats.org/officeDocument/2006/relationships/notesSlide" Target="../notesSlides/notesSlide3.xml"/><Relationship Id="rId16" Type="http://schemas.openxmlformats.org/officeDocument/2006/relationships/slideLayout" Target="../slideLayouts/slideLayout2.xml"/><Relationship Id="rId15" Type="http://schemas.openxmlformats.org/officeDocument/2006/relationships/image" Target="../media/image10.png"/><Relationship Id="rId14" Type="http://schemas.openxmlformats.org/officeDocument/2006/relationships/tags" Target="../tags/tag21.xml"/><Relationship Id="rId13" Type="http://schemas.openxmlformats.org/officeDocument/2006/relationships/image" Target="../media/image9.png"/><Relationship Id="rId12" Type="http://schemas.openxmlformats.org/officeDocument/2006/relationships/tags" Target="../tags/tag20.xml"/><Relationship Id="rId11" Type="http://schemas.openxmlformats.org/officeDocument/2006/relationships/image" Target="../media/image8.png"/><Relationship Id="rId10" Type="http://schemas.openxmlformats.org/officeDocument/2006/relationships/tags" Target="../tags/tag19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59195" y="1079500"/>
            <a:ext cx="514413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教师资格证</a:t>
            </a:r>
            <a:endParaRPr lang="zh-CN" alt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en-US" altLang="zh-CN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</a:t>
            </a:r>
            <a:r>
              <a:rPr lang="zh-CN" alt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网办流程</a:t>
            </a:r>
            <a:endParaRPr lang="zh-CN" alt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" name="图片 1" descr="3221f9407bf3d4c1407237625b3e2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646430"/>
            <a:ext cx="3542030" cy="592391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04673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hangingPunct="1"/>
            <a:r>
              <a:rPr lang="en-US" b="1" dirty="0">
                <a:solidFill>
                  <a:srgbClr val="FFFFFF"/>
                </a:solidFill>
                <a:latin typeface="微软雅黑" panose="020B0503020204020204" pitchFamily="34" charset="-122"/>
                <a:sym typeface="+mn-ea"/>
              </a:rPr>
              <a:t>2</a:t>
            </a:r>
            <a:endParaRPr lang="en-US" altLang="en-US" b="1" dirty="0">
              <a:solidFill>
                <a:srgbClr val="FFFFFF"/>
              </a:solidFill>
              <a:latin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3845" y="1360805"/>
            <a:ext cx="4156075" cy="457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389755" y="1701165"/>
            <a:ext cx="3739515" cy="41846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90500" y="914400"/>
            <a:ext cx="11134090" cy="7308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17145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访问山西政务服务网，网址：</a:t>
            </a:r>
            <a:r>
              <a:rPr lang="en-US" altLang="zh-CN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http://www.sxzwfw.gov.cn/icity/public/index?record=istrue</a:t>
            </a:r>
            <a:endParaRPr lang="en-US" altLang="zh-CN" sz="14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17145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进入后点击“切换区域”—选择</a:t>
            </a:r>
            <a:r>
              <a:rPr lang="en-US" altLang="zh-CN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临汾市襄汾县</a:t>
            </a:r>
            <a:r>
              <a:rPr lang="en-US" altLang="zh-CN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4855" y="1645285"/>
            <a:ext cx="5350510" cy="42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8347075" y="1844675"/>
            <a:ext cx="4494530" cy="40265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25" y="1645285"/>
            <a:ext cx="5661660" cy="42411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2"/>
          <p:cNvSpPr txBox="1"/>
          <p:nvPr/>
        </p:nvSpPr>
        <p:spPr>
          <a:xfrm>
            <a:off x="1634490" y="200025"/>
            <a:ext cx="618553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山西省政务服务网全程网办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（在线办理流程）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 bwMode="auto">
          <a:xfrm>
            <a:off x="262890" y="935990"/>
            <a:ext cx="3378095" cy="1215390"/>
            <a:chOff x="803786" y="1959667"/>
            <a:chExt cx="4462396" cy="1432714"/>
          </a:xfrm>
        </p:grpSpPr>
        <p:sp>
          <p:nvSpPr>
            <p:cNvPr id="32" name="Rectangle 31@|1FFC:16777215|FBC:16777215|LFC:16777215|LBC:16777215"/>
            <p:cNvSpPr/>
            <p:nvPr>
              <p:custDataLst>
                <p:tags r:id="rId3"/>
              </p:custDataLst>
            </p:nvPr>
          </p:nvSpPr>
          <p:spPr>
            <a:xfrm>
              <a:off x="819025" y="2529736"/>
              <a:ext cx="4447157" cy="86264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algn="l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选择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服务清单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”—“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实施清单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783531" y="2017305"/>
              <a:ext cx="3142229" cy="3795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平台登录</a:t>
              </a:r>
              <a:r>
                <a:rPr lang="en-US" altLang="zh-CN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——</a:t>
              </a:r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>
              <p:custDataLst>
                <p:tags r:id="rId5"/>
              </p:custDataLst>
            </p:nvPr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35518" y="1976721"/>
              <a:ext cx="436243" cy="4341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890" y="2551430"/>
            <a:ext cx="3630295" cy="4134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3935730" y="2551430"/>
            <a:ext cx="3950970" cy="4136390"/>
          </a:xfrm>
          <a:prstGeom prst="rect">
            <a:avLst/>
          </a:prstGeom>
        </p:spPr>
      </p:pic>
      <p:pic>
        <p:nvPicPr>
          <p:cNvPr id="21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890510" y="2551430"/>
            <a:ext cx="4103370" cy="413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31@|1FFC:16777215|FBC:16777215|LFC:16777215|LBC:16777215"/>
          <p:cNvSpPr/>
          <p:nvPr>
            <p:custDataLst>
              <p:tags r:id="rId13"/>
            </p:custDataLst>
          </p:nvPr>
        </p:nvSpPr>
        <p:spPr>
          <a:xfrm>
            <a:off x="4060931" y="1403077"/>
            <a:ext cx="3366558" cy="731793"/>
          </a:xfrm>
          <a:prstGeom prst="rect">
            <a:avLst/>
          </a:prstGeom>
        </p:spPr>
        <p:txBody>
          <a:bodyPr wrap="square">
            <a:noAutofit/>
          </a:bodyPr>
          <a:p>
            <a:pPr marL="171450" indent="-171450" algn="l" defTabSz="1218565" fontAlgn="auto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搜索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教师资格认定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”—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选择要认定的教师资格等级。</a:t>
            </a:r>
            <a:endParaRPr lang="zh-CN" altLang="en-US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Rectangle 31@|1FFC:16777215|FBC:16777215|LFC:16777215|LBC:16777215"/>
          <p:cNvSpPr/>
          <p:nvPr>
            <p:custDataLst>
              <p:tags r:id="rId14"/>
            </p:custDataLst>
          </p:nvPr>
        </p:nvSpPr>
        <p:spPr>
          <a:xfrm>
            <a:off x="8277966" y="1386567"/>
            <a:ext cx="3366558" cy="731793"/>
          </a:xfrm>
          <a:prstGeom prst="rect">
            <a:avLst/>
          </a:prstGeom>
        </p:spPr>
        <p:txBody>
          <a:bodyPr wrap="square">
            <a:noAutofit/>
          </a:bodyPr>
          <a:p>
            <a:pPr marL="171450" indent="-171450" algn="l" defTabSz="1218565" fontAlgn="auto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在线办理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en-US" altLang="zh-CN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2"/>
          <p:cNvSpPr txBox="1"/>
          <p:nvPr/>
        </p:nvSpPr>
        <p:spPr>
          <a:xfrm>
            <a:off x="1634490" y="200025"/>
            <a:ext cx="5445760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（个人注册流程）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 bwMode="auto">
          <a:xfrm>
            <a:off x="262890" y="935990"/>
            <a:ext cx="3358515" cy="1206500"/>
            <a:chOff x="803786" y="1959667"/>
            <a:chExt cx="4477634" cy="1432714"/>
          </a:xfrm>
        </p:grpSpPr>
        <p:sp>
          <p:nvSpPr>
            <p:cNvPr id="28" name="Rounded Rectangle 5@|1FFC:7355919|FBC:16777215|LFC:16777215|LBC:16777215"/>
            <p:cNvSpPr/>
            <p:nvPr>
              <p:custDataLst>
                <p:tags r:id="rId3"/>
              </p:custDataLst>
            </p:nvPr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>
              <p:custDataLst>
                <p:tags r:id="rId4"/>
              </p:custDataLst>
            </p:nvPr>
          </p:nvSpPr>
          <p:spPr>
            <a:xfrm>
              <a:off x="819025" y="2529736"/>
              <a:ext cx="4447157" cy="86264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algn="l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点击</a:t>
              </a:r>
              <a:r>
                <a:rPr lang="en-US" alt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短信</a:t>
              </a:r>
              <a:r>
                <a:rPr lang="en-US" alt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登录</a:t>
              </a:r>
              <a:endPara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输入电话号码和验证码后登录。</a:t>
              </a:r>
              <a:endPara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405097" y="2017025"/>
              <a:ext cx="2787309" cy="382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个人登录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>
              <p:custDataLst>
                <p:tags r:id="rId6"/>
              </p:custDataLst>
            </p:nvPr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5518" y="1976721"/>
              <a:ext cx="436243" cy="437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2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1" name="Rectangle 31@|1FFC:16777215|FBC:16777215|LFC:16777215|LBC:16777215"/>
          <p:cNvSpPr/>
          <p:nvPr>
            <p:custDataLst>
              <p:tags r:id="rId8"/>
            </p:custDataLst>
          </p:nvPr>
        </p:nvSpPr>
        <p:spPr>
          <a:xfrm>
            <a:off x="5036820" y="1435100"/>
            <a:ext cx="2907030" cy="3797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 algn="l" defTabSz="1218565" fontAlgn="auto">
              <a:lnSpc>
                <a:spcPct val="134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在线办理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en-US" altLang="zh-CN" sz="14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Rectangle 31@|1FFC:16777215|FBC:16777215|LFC:16777215|LBC:16777215"/>
          <p:cNvSpPr/>
          <p:nvPr>
            <p:custDataLst>
              <p:tags r:id="rId9"/>
            </p:custDataLst>
          </p:nvPr>
        </p:nvSpPr>
        <p:spPr>
          <a:xfrm>
            <a:off x="8622665" y="1506855"/>
            <a:ext cx="2752725" cy="66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l" defTabSz="1218565">
              <a:lnSpc>
                <a:spcPct val="134000"/>
              </a:lnSpc>
              <a:spcAft>
                <a:spcPts val="1200"/>
              </a:spcAft>
            </a:pPr>
            <a:r>
              <a:rPr 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点击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同意授权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”-</a:t>
            </a:r>
            <a:r>
              <a:rPr lang="zh-CN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办事情形类别名称，下一步</a:t>
            </a:r>
            <a:r>
              <a:rPr 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sz="14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93675" y="2329815"/>
            <a:ext cx="3781425" cy="4356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140835" y="2302510"/>
            <a:ext cx="3947795" cy="4439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183880" y="2301875"/>
            <a:ext cx="3804920" cy="442341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741285" y="1478915"/>
            <a:ext cx="4098290" cy="54508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560006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（在线办理流程）</a:t>
            </a:r>
            <a:endParaRPr lang="zh-CN" altLang="en-US" sz="24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77996" y="877251"/>
            <a:ext cx="3358754" cy="423932"/>
            <a:chOff x="803786" y="1881058"/>
            <a:chExt cx="4477634" cy="565179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填写信息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108" y="1881058"/>
              <a:ext cx="546861" cy="51979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no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3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1054735" y="1450340"/>
            <a:ext cx="4316730" cy="578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171450" lvl="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填写表单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输入个人信息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保存草稿</a:t>
            </a:r>
            <a:r>
              <a:rPr lang="en-US" altLang="zh-CN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下一步。</a:t>
            </a:r>
            <a:endParaRPr lang="zh-CN" altLang="en-US" sz="12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endParaRPr lang="en-US" altLang="zh-CN" sz="1200" b="1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63410" y="1565275"/>
            <a:ext cx="50812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上传资料（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PDF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格式或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jpg</a:t>
            </a:r>
            <a:r>
              <a:rPr lang="zh-CN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格式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保存草稿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下一步。</a:t>
            </a:r>
            <a:endParaRPr lang="zh-CN" altLang="en-US" sz="1400" b="1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989455"/>
            <a:ext cx="4867275" cy="47390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320" y="1957070"/>
            <a:ext cx="5465445" cy="472567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524115" y="1484630"/>
            <a:ext cx="431546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90315" y="156527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1412875"/>
            <a:ext cx="384429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255" y="849630"/>
            <a:ext cx="3358515" cy="1030605"/>
            <a:chOff x="803786" y="1881058"/>
            <a:chExt cx="4477634" cy="1420753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914690" y="2783582"/>
              <a:ext cx="4103440" cy="51822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171450" indent="-171450" algn="ctr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保存草稿</a:t>
              </a:r>
              <a:r>
                <a:rPr lang="en-US" altLang="zh-CN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--</a:t>
              </a:r>
              <a:r>
                <a:rPr lang="zh-CN" altLang="en-US" sz="1400" b="1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下一步</a:t>
              </a:r>
              <a:endParaRPr lang="zh-CN" altLang="en-US" sz="1400" b="1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4382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881058"/>
              <a:ext cx="436243" cy="5077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4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6668135" y="1504315"/>
            <a:ext cx="3262630" cy="480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核对个人信息后点击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</a:t>
            </a:r>
            <a:r>
              <a:rPr lang="en-US" altLang="zh-CN" sz="1400" b="1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400" b="1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1917065"/>
            <a:ext cx="4715510" cy="43465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930" y="1917065"/>
            <a:ext cx="5458460" cy="429514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10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11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2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3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4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5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6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7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8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19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2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20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21.xml><?xml version="1.0" encoding="utf-8"?>
<p:tagLst xmlns:p="http://schemas.openxmlformats.org/presentationml/2006/main">
  <p:tag name="KSO_WM_DIAGRAM_VIRTUALLY_FRAME" val="{&quot;height&quot;:457.2,&quot;left&quot;:10.96251968503937,&quot;top&quot;:73.69999999999999,&quot;width&quot;:942.4874803149607}"/>
</p:tagLst>
</file>

<file path=ppt/tags/tag22.xml><?xml version="1.0" encoding="utf-8"?>
<p:tagLst xmlns:p="http://schemas.openxmlformats.org/presentationml/2006/main">
  <p:tag name="ISPRING_PRESENTATION_TITLE" val="PowerPoint 演示文稿"/>
  <p:tag name="ISPRING_FIRST_PUBLISH" val="1"/>
  <p:tag name="KSO_WPP_MARK_KEY" val="8b8963c9-3746-4627-9f7b-e1a6902b1f42"/>
  <p:tag name="COMMONDATA" val="eyJoZGlkIjoiMmYyNjAzYjg1NmVjZWUwNmI3ZWIyMmFjZDA1ZTY4OWMifQ=="/>
</p:tagLst>
</file>

<file path=ppt/tags/tag3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4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5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6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7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8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ags/tag9.xml><?xml version="1.0" encoding="utf-8"?>
<p:tagLst xmlns:p="http://schemas.openxmlformats.org/presentationml/2006/main">
  <p:tag name="KSO_WM_DIAGRAM_VIRTUALLY_FRAME" val="{&quot;height&quot;:452.95,&quot;left&quot;:10.96251968503937,&quot;top&quot;:73.69999999999999,&quot;width&quot;:942.4874803149607}"/>
</p:tagLst>
</file>

<file path=ppt/theme/theme1.xml><?xml version="1.0" encoding="utf-8"?>
<a:theme xmlns:a="http://schemas.openxmlformats.org/drawingml/2006/main" name="烹饪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368</Words>
  <Application>WPS 演示</Application>
  <PresentationFormat>自定义</PresentationFormat>
  <Paragraphs>54</Paragraphs>
  <Slides>6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华文行楷</vt:lpstr>
      <vt:lpstr>微软雅黑</vt:lpstr>
      <vt:lpstr>PT Sans</vt:lpstr>
      <vt:lpstr>Constantia</vt:lpstr>
      <vt:lpstr>Arial Unicode MS</vt:lpstr>
      <vt:lpstr>幼圆</vt:lpstr>
      <vt:lpstr>等线</vt:lpstr>
      <vt:lpstr>Segoe Print</vt:lpstr>
      <vt:lpstr>烹饪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663</cp:revision>
  <dcterms:created xsi:type="dcterms:W3CDTF">2017-07-18T10:15:00Z</dcterms:created>
  <dcterms:modified xsi:type="dcterms:W3CDTF">2025-04-09T00:50:40Z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2052-12.1.0.20784</vt:lpwstr>
  </property>
  <property fmtid="{D5CDD505-2E9C-101B-9397-08002B2CF9AE}" pid="3" name="ICV">
    <vt:lpwstr>594BD0D349DB499AB5FD4C6CC400B9E5_13</vt:lpwstr>
  </property>
</Properties>
</file>