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405" r:id="rId5"/>
    <p:sldId id="291" r:id="rId6"/>
    <p:sldId id="371" r:id="rId7"/>
    <p:sldId id="414" r:id="rId8"/>
    <p:sldId id="416" r:id="rId9"/>
  </p:sldIdLst>
  <p:sldSz cx="12190095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4681A3"/>
    <a:srgbClr val="4680A3"/>
    <a:srgbClr val="F4F4F5"/>
    <a:srgbClr val="2982A2"/>
    <a:srgbClr val="F05425"/>
    <a:srgbClr val="FE750E"/>
    <a:srgbClr val="9BBB59"/>
    <a:srgbClr val="36B2E6"/>
    <a:srgbClr val="FF0064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4" y="186"/>
      </p:cViewPr>
      <p:guideLst>
        <p:guide orient="horz" pos="2225"/>
        <p:guide pos="381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9B5BB-9AFE-46B2-B9E4-61E598DA624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3999A-0D55-4456-A493-BC0CB54857A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3999A-0D55-4456-A493-BC0CB54857A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rgbClr val="4681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 165"/>
          <p:cNvSpPr/>
          <p:nvPr userDrawn="1"/>
        </p:nvSpPr>
        <p:spPr>
          <a:xfrm>
            <a:off x="-48895" y="367030"/>
            <a:ext cx="12287885" cy="30962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10795" cap="flat" cmpd="sng" algn="ctr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 165"/>
          <p:cNvSpPr/>
          <p:nvPr userDrawn="1"/>
        </p:nvSpPr>
        <p:spPr>
          <a:xfrm>
            <a:off x="0" y="-27940"/>
            <a:ext cx="12251690" cy="792480"/>
          </a:xfrm>
          <a:prstGeom prst="rect">
            <a:avLst/>
          </a:prstGeom>
          <a:solidFill>
            <a:srgbClr val="4681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底图"/>
          <p:cNvGrpSpPr/>
          <p:nvPr/>
        </p:nvGrpSpPr>
        <p:grpSpPr>
          <a:xfrm>
            <a:off x="1" y="5409217"/>
            <a:ext cx="12190413" cy="1462483"/>
            <a:chOff x="0" y="4056912"/>
            <a:chExt cx="9144000" cy="1096862"/>
          </a:xfrm>
        </p:grpSpPr>
        <p:sp>
          <p:nvSpPr>
            <p:cNvPr id="20" name="任意多边形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sz="1800" dirty="0">
                <a:latin typeface="宋体" panose="02010600030101010101" pitchFamily="2" charset="-122"/>
              </a:endParaRPr>
            </a:p>
          </p:txBody>
        </p:sp>
        <p:sp>
          <p:nvSpPr>
            <p:cNvPr id="21" name="矩形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sz="1800" dirty="0">
                <a:latin typeface="宋体" panose="02010600030101010101" pitchFamily="2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8563" y="1932519"/>
            <a:ext cx="9142810" cy="2105367"/>
          </a:xfrm>
        </p:spPr>
        <p:txBody>
          <a:bodyPr rtlCol="0" anchor="b">
            <a:normAutofit/>
          </a:bodyPr>
          <a:lstStyle>
            <a:lvl1pPr algn="l">
              <a:defRPr sz="6000" b="0" cap="none" baseline="0"/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28563" y="4084265"/>
            <a:ext cx="9142810" cy="933297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 smtClean="0"/>
              <a:t>编辑母版文本样式</a:t>
            </a:r>
            <a:endParaRPr lang="zh-CN" altLang="en-US" noProof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982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底图"/>
          <p:cNvGrpSpPr/>
          <p:nvPr/>
        </p:nvGrpSpPr>
        <p:grpSpPr>
          <a:xfrm>
            <a:off x="1" y="5409217"/>
            <a:ext cx="12190413" cy="1462483"/>
            <a:chOff x="0" y="4056912"/>
            <a:chExt cx="9144000" cy="1096862"/>
          </a:xfrm>
        </p:grpSpPr>
        <p:sp>
          <p:nvSpPr>
            <p:cNvPr id="21" name="任意多边形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sz="18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矩形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sz="1800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19042" y="152400"/>
            <a:ext cx="975233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19042" y="1600200"/>
            <a:ext cx="975233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 rtl="0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 rtl="0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 rtl="0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 rtl="0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8565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1pPr>
      <a:lvl2pPr marL="755650" indent="-304800" algn="l" defTabSz="1218565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2pPr>
      <a:lvl3pPr marL="1206500" indent="-304800" algn="l" defTabSz="1218565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3pPr>
      <a:lvl4pPr marL="1657985" indent="-304800" algn="l" defTabSz="1218565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4pPr>
      <a:lvl5pPr marL="2108835" indent="-304800" algn="l" defTabSz="1218565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+mn-cs"/>
        </a:defRPr>
      </a:lvl5pPr>
      <a:lvl6pPr marL="2559685" indent="-304800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1170" indent="-304800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2020" indent="-304800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870" indent="-304800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81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6259195" y="1079500"/>
            <a:ext cx="5144135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教师资格证</a:t>
            </a:r>
            <a:endParaRPr lang="zh-CN" altLang="en-US" sz="7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25400" stA="30000" endPos="30000" dist="50800" dir="5400000" sy="-100000" algn="bl" rotWithShape="0"/>
              </a:effectLst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  <a:p>
            <a:r>
              <a:rPr lang="en-US" altLang="zh-CN" sz="7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 </a:t>
            </a:r>
            <a:r>
              <a:rPr lang="zh-CN" altLang="en-US" sz="7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网办流程</a:t>
            </a:r>
            <a:endParaRPr lang="zh-CN" altLang="en-US" sz="7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25400" stA="30000" endPos="30000" dist="50800" dir="5400000" sy="-100000" algn="bl" rotWithShape="0"/>
              </a:effectLst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  <p:pic>
        <p:nvPicPr>
          <p:cNvPr id="2" name="图片 1" descr="3221f9407bf3d4c1407237625b3e26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440" y="646430"/>
            <a:ext cx="3542030" cy="5923915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835827" y="1196752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概念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1610395" y="248607"/>
            <a:ext cx="2952328" cy="4603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网办流程</a:t>
            </a:r>
            <a:endParaRPr lang="zh-CN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" y="1196975"/>
            <a:ext cx="11062335" cy="4981575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2"/>
          <p:cNvSpPr txBox="1"/>
          <p:nvPr/>
        </p:nvSpPr>
        <p:spPr>
          <a:xfrm>
            <a:off x="1634490" y="200025"/>
            <a:ext cx="3240405" cy="4603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山西省政务服务网网办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262890" y="935990"/>
            <a:ext cx="3358515" cy="1954890"/>
            <a:chOff x="803786" y="1959667"/>
            <a:chExt cx="4477634" cy="2321424"/>
          </a:xfrm>
        </p:grpSpPr>
        <p:sp>
          <p:nvSpPr>
            <p:cNvPr id="28" name="Rounded Rectangle 5@|1FFC:7355919|FBC:16777215|LFC:16777215|LBC:16777215"/>
            <p:cNvSpPr/>
            <p:nvPr/>
          </p:nvSpPr>
          <p:spPr>
            <a:xfrm>
              <a:off x="1127585" y="1959667"/>
              <a:ext cx="4153835" cy="484135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i="1" dirty="0">
                <a:solidFill>
                  <a:prstClr val="white"/>
                </a:solidFill>
                <a:latin typeface="PT Sans" pitchFamily="34" charset="-52"/>
              </a:endParaRPr>
            </a:p>
          </p:txBody>
        </p:sp>
        <p:sp>
          <p:nvSpPr>
            <p:cNvPr id="32" name="Rectangle 31@|1FFC:16777215|FBC:16777215|LFC:16777215|LBC:16777215"/>
            <p:cNvSpPr/>
            <p:nvPr/>
          </p:nvSpPr>
          <p:spPr>
            <a:xfrm>
              <a:off x="819024" y="2529410"/>
              <a:ext cx="4446840" cy="1751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l" defTabSz="1218565" fontAlgn="auto">
                <a:lnSpc>
                  <a:spcPct val="8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zh-CN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访问山西政务服务网，在浏览器中打开网址：http://www.sxzwfw.gov.cn/icity/public/index?record=istrue</a:t>
              </a:r>
              <a:endParaRPr lang="zh-CN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171450" indent="-171450" algn="l" defTabSz="1218565" fontAlgn="auto">
                <a:lnSpc>
                  <a:spcPct val="8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切换所在区域，点击右上角</a:t>
              </a:r>
              <a:r>
                <a:rPr lang="en-US" altLang="zh-CN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“</a:t>
              </a:r>
              <a:r>
                <a:rPr lang="zh-CN" altLang="en-US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个人注册</a:t>
              </a:r>
              <a:r>
                <a:rPr lang="en-US" altLang="zh-CN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”</a:t>
              </a:r>
              <a:r>
                <a:rPr lang="zh-CN" altLang="en-US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</a:t>
              </a:r>
              <a:endParaRPr lang="zh-CN" altLang="en-US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171450" indent="-171450" algn="l" defTabSz="1218565" fontAlgn="auto">
                <a:lnSpc>
                  <a:spcPct val="8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准确填写基本信息，点击“注册”。</a:t>
              </a:r>
              <a:endParaRPr lang="zh-CN" altLang="en-US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171450" indent="-171450" algn="l" defTabSz="1218565" fontAlgn="auto">
                <a:lnSpc>
                  <a:spcPct val="10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zh-CN" altLang="en-US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注：如已注册，可直接进入</a:t>
              </a:r>
              <a:r>
                <a:rPr lang="en-US" altLang="zh-CN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“</a:t>
              </a:r>
              <a:r>
                <a:rPr lang="zh-CN" altLang="en-US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个人登录</a:t>
              </a:r>
              <a:r>
                <a:rPr lang="en-US" altLang="zh-CN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”</a:t>
              </a:r>
              <a:r>
                <a:rPr lang="zh-CN" altLang="en-US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。</a:t>
              </a:r>
              <a:endParaRPr lang="zh-CN" altLang="en-US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820" name="Rectangle 35@|1FFC:16777215|FBC:16777215|LFC:16777215|LBC:16777215"/>
            <p:cNvSpPr>
              <a:spLocks noChangeArrowheads="1"/>
            </p:cNvSpPr>
            <p:nvPr/>
          </p:nvSpPr>
          <p:spPr bwMode="auto">
            <a:xfrm>
              <a:off x="1405097" y="2017025"/>
              <a:ext cx="2787309" cy="3823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eaLnBrk="1" hangingPunct="1"/>
              <a:r>
                <a:rPr lang="zh-CN" altLang="en-US" sz="15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</a:rPr>
                <a:t>个人注册</a:t>
              </a:r>
              <a:endParaRPr lang="zh-CN" altLang="en-US" sz="1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</a:endParaRPr>
            </a:p>
          </p:txBody>
        </p:sp>
        <p:sp>
          <p:nvSpPr>
            <p:cNvPr id="8" name="Rectangle 1@|1FFC:3289814|FBC:16777215|LFC:16777215|LBC:16777215"/>
            <p:cNvSpPr/>
            <p:nvPr/>
          </p:nvSpPr>
          <p:spPr>
            <a:xfrm>
              <a:off x="803786" y="1959667"/>
              <a:ext cx="499984" cy="484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3822" name="Rectangle 39@|1FFC:16777215|FBC:16777215|LFC:16777215|LBC:16777215"/>
            <p:cNvSpPr>
              <a:spLocks noChangeArrowheads="1"/>
            </p:cNvSpPr>
            <p:nvPr/>
          </p:nvSpPr>
          <p:spPr bwMode="auto">
            <a:xfrm>
              <a:off x="835518" y="1976721"/>
              <a:ext cx="436243" cy="43735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b="1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4606099" y="936214"/>
            <a:ext cx="3358786" cy="1195750"/>
            <a:chOff x="803425" y="1959667"/>
            <a:chExt cx="4477995" cy="1594282"/>
          </a:xfrm>
        </p:grpSpPr>
        <p:sp>
          <p:nvSpPr>
            <p:cNvPr id="10" name="Rounded Rectangle 5@|1FFC:7355919|FBC:16777215|LFC:16777215|LBC:16777215"/>
            <p:cNvSpPr/>
            <p:nvPr/>
          </p:nvSpPr>
          <p:spPr>
            <a:xfrm>
              <a:off x="1127585" y="1959667"/>
              <a:ext cx="4153835" cy="484135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i="1" dirty="0">
                <a:solidFill>
                  <a:prstClr val="white"/>
                </a:solidFill>
                <a:latin typeface="PT Sans" pitchFamily="34" charset="-52"/>
              </a:endParaRPr>
            </a:p>
          </p:txBody>
        </p:sp>
        <p:sp>
          <p:nvSpPr>
            <p:cNvPr id="11" name="Rectangle 31@|1FFC:16777215|FBC:16777215|LFC:16777215|LBC:16777215"/>
            <p:cNvSpPr/>
            <p:nvPr/>
          </p:nvSpPr>
          <p:spPr>
            <a:xfrm>
              <a:off x="803425" y="3103537"/>
              <a:ext cx="3876066" cy="4504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171450" indent="-171450" algn="l" defTabSz="1218565" fontAlgn="auto">
                <a:lnSpc>
                  <a:spcPct val="134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zh-CN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任意选择一种方式实现实名认证。</a:t>
              </a:r>
              <a:endParaRPr lang="zh-CN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Rectangle 35@|1FFC:16777215|FBC:16777215|LFC:16777215|LBC:16777215"/>
            <p:cNvSpPr>
              <a:spLocks noChangeArrowheads="1"/>
            </p:cNvSpPr>
            <p:nvPr/>
          </p:nvSpPr>
          <p:spPr bwMode="auto">
            <a:xfrm>
              <a:off x="1405097" y="2017025"/>
              <a:ext cx="2787309" cy="429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eaLnBrk="1" hangingPunct="1"/>
              <a:r>
                <a:rPr lang="zh-CN" altLang="en-US" sz="15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</a:rPr>
                <a:t>实名认证</a:t>
              </a:r>
              <a:endParaRPr lang="zh-CN" altLang="en-US" sz="1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</a:endParaRPr>
            </a:p>
          </p:txBody>
        </p:sp>
        <p:sp>
          <p:nvSpPr>
            <p:cNvPr id="13" name="Rectangle 1@|1FFC:3289814|FBC:16777215|LFC:16777215|LBC:16777215"/>
            <p:cNvSpPr/>
            <p:nvPr/>
          </p:nvSpPr>
          <p:spPr>
            <a:xfrm>
              <a:off x="803786" y="1959667"/>
              <a:ext cx="499984" cy="484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14" name="Rectangle 39@|1FFC:16777215|FBC:16777215|LFC:16777215|LBC:16777215"/>
            <p:cNvSpPr>
              <a:spLocks noChangeArrowheads="1"/>
            </p:cNvSpPr>
            <p:nvPr/>
          </p:nvSpPr>
          <p:spPr bwMode="auto">
            <a:xfrm>
              <a:off x="835518" y="1976721"/>
              <a:ext cx="436243" cy="4910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b="1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2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8519240" y="936214"/>
            <a:ext cx="3358515" cy="1195759"/>
            <a:chOff x="803786" y="1959667"/>
            <a:chExt cx="4477634" cy="1594269"/>
          </a:xfrm>
        </p:grpSpPr>
        <p:sp>
          <p:nvSpPr>
            <p:cNvPr id="16" name="Rounded Rectangle 5@|1FFC:7355919|FBC:16777215|LFC:16777215|LBC:16777215"/>
            <p:cNvSpPr/>
            <p:nvPr/>
          </p:nvSpPr>
          <p:spPr>
            <a:xfrm>
              <a:off x="1127585" y="1959667"/>
              <a:ext cx="4153835" cy="484135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i="1" dirty="0">
                <a:solidFill>
                  <a:prstClr val="white"/>
                </a:solidFill>
                <a:latin typeface="PT Sans" pitchFamily="34" charset="-52"/>
              </a:endParaRPr>
            </a:p>
          </p:txBody>
        </p:sp>
        <p:sp>
          <p:nvSpPr>
            <p:cNvPr id="17" name="Rectangle 31@|1FFC:16777215|FBC:16777215|LFC:16777215|LBC:16777215"/>
            <p:cNvSpPr/>
            <p:nvPr/>
          </p:nvSpPr>
          <p:spPr>
            <a:xfrm>
              <a:off x="1405354" y="3103531"/>
              <a:ext cx="3876066" cy="45040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indent="457200" algn="l" defTabSz="1218565">
                <a:lnSpc>
                  <a:spcPct val="134000"/>
                </a:lnSpc>
                <a:spcAft>
                  <a:spcPts val="1200"/>
                </a:spcAft>
              </a:pPr>
              <a:r>
                <a:rPr lang="zh-CN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输入账号密码 ，登录平台。</a:t>
              </a:r>
              <a:endParaRPr lang="zh-CN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Rectangle 35@|1FFC:16777215|FBC:16777215|LFC:16777215|LBC:16777215"/>
            <p:cNvSpPr>
              <a:spLocks noChangeArrowheads="1"/>
            </p:cNvSpPr>
            <p:nvPr/>
          </p:nvSpPr>
          <p:spPr bwMode="auto">
            <a:xfrm>
              <a:off x="1405097" y="2017025"/>
              <a:ext cx="2787309" cy="429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eaLnBrk="1" hangingPunct="1"/>
              <a:r>
                <a:rPr lang="zh-CN" altLang="en-US" sz="15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个人登录</a:t>
              </a:r>
              <a:endParaRPr lang="zh-CN" altLang="en-US" sz="1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Rectangle 1@|1FFC:3289814|FBC:16777215|LFC:16777215|LBC:16777215"/>
            <p:cNvSpPr/>
            <p:nvPr/>
          </p:nvSpPr>
          <p:spPr>
            <a:xfrm>
              <a:off x="803786" y="1959667"/>
              <a:ext cx="499984" cy="484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20" name="Rectangle 39@|1FFC:16777215|FBC:16777215|LFC:16777215|LBC:16777215"/>
            <p:cNvSpPr>
              <a:spLocks noChangeArrowheads="1"/>
            </p:cNvSpPr>
            <p:nvPr/>
          </p:nvSpPr>
          <p:spPr bwMode="auto">
            <a:xfrm>
              <a:off x="835518" y="1976721"/>
              <a:ext cx="436243" cy="4910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b="1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3</a:t>
              </a:r>
              <a:endParaRPr lang="en-US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" name="图片 -21474825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385" y="2837815"/>
            <a:ext cx="3821430" cy="384810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-21474826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24" y="2889885"/>
            <a:ext cx="3641725" cy="379603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 descr="1616640921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305" y="2840990"/>
            <a:ext cx="4139565" cy="384429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7524115" y="1484630"/>
            <a:ext cx="4315460" cy="544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18560" y="1539875"/>
            <a:ext cx="3874770" cy="544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94945" y="1412875"/>
            <a:ext cx="3844290" cy="544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TextBox 12"/>
          <p:cNvSpPr txBox="1"/>
          <p:nvPr/>
        </p:nvSpPr>
        <p:spPr>
          <a:xfrm>
            <a:off x="1634490" y="200025"/>
            <a:ext cx="3240405" cy="4603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山西省政务服务网网办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262731" y="877251"/>
            <a:ext cx="4474210" cy="1266098"/>
            <a:chOff x="803786" y="1881058"/>
            <a:chExt cx="5964675" cy="1687942"/>
          </a:xfrm>
        </p:grpSpPr>
        <p:sp>
          <p:nvSpPr>
            <p:cNvPr id="28" name="Rounded Rectangle 5@|1FFC:7355919|FBC:16777215|LFC:16777215|LBC:16777215"/>
            <p:cNvSpPr/>
            <p:nvPr/>
          </p:nvSpPr>
          <p:spPr>
            <a:xfrm>
              <a:off x="1127585" y="1959667"/>
              <a:ext cx="4153835" cy="484135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i="1" dirty="0">
                <a:solidFill>
                  <a:prstClr val="white"/>
                </a:solidFill>
                <a:latin typeface="PT Sans" pitchFamily="34" charset="-52"/>
              </a:endParaRPr>
            </a:p>
          </p:txBody>
        </p:sp>
        <p:sp>
          <p:nvSpPr>
            <p:cNvPr id="32" name="Rectangle 31@|1FFC:16777215|FBC:16777215|LFC:16777215|LBC:16777215"/>
            <p:cNvSpPr/>
            <p:nvPr/>
          </p:nvSpPr>
          <p:spPr>
            <a:xfrm>
              <a:off x="819024" y="2816398"/>
              <a:ext cx="5949437" cy="7526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l" defTabSz="1218565" fontAlgn="auto">
                <a:lnSpc>
                  <a:spcPct val="3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zh-CN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将鼠标悬停至“部门”处，选择部门，</a:t>
              </a:r>
              <a:endParaRPr lang="zh-CN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171450" indent="-171450" algn="l" defTabSz="1218565" fontAlgn="auto">
                <a:lnSpc>
                  <a:spcPct val="3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zh-CN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如：襄汾县行政审批服务管理局</a:t>
              </a:r>
              <a:endParaRPr lang="zh-CN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171450" indent="-171450" algn="l" defTabSz="1218565" fontAlgn="auto">
                <a:lnSpc>
                  <a:spcPct val="3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zh-CN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（提示区域切换至山西省</a:t>
              </a:r>
              <a:r>
                <a:rPr lang="en-US" altLang="zh-CN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altLang="en-US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临汾市</a:t>
              </a:r>
              <a:r>
                <a:rPr lang="en-US" altLang="zh-CN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-</a:t>
              </a:r>
              <a:r>
                <a:rPr lang="zh-CN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襄汾县）</a:t>
              </a:r>
              <a:endParaRPr lang="zh-CN" altLang="en-US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820" name="Rectangle 35@|1FFC:16777215|FBC:16777215|LFC:16777215|LBC:16777215"/>
            <p:cNvSpPr>
              <a:spLocks noChangeArrowheads="1"/>
            </p:cNvSpPr>
            <p:nvPr/>
          </p:nvSpPr>
          <p:spPr bwMode="auto">
            <a:xfrm>
              <a:off x="1405097" y="2017025"/>
              <a:ext cx="2787309" cy="429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eaLnBrk="1" hangingPunct="1"/>
              <a:r>
                <a:rPr lang="zh-CN" altLang="en-US" sz="15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</a:rPr>
                <a:t>在线办理</a:t>
              </a:r>
              <a:endParaRPr lang="zh-CN" altLang="en-US" sz="1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</a:endParaRPr>
            </a:p>
          </p:txBody>
        </p:sp>
        <p:sp>
          <p:nvSpPr>
            <p:cNvPr id="8" name="Rectangle 1@|1FFC:3289814|FBC:16777215|LFC:16777215|LBC:16777215"/>
            <p:cNvSpPr/>
            <p:nvPr/>
          </p:nvSpPr>
          <p:spPr>
            <a:xfrm>
              <a:off x="803786" y="1959667"/>
              <a:ext cx="499984" cy="484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3822" name="Rectangle 39@|1FFC:16777215|FBC:16777215|LFC:16777215|LBC:16777215"/>
            <p:cNvSpPr>
              <a:spLocks noChangeArrowheads="1"/>
            </p:cNvSpPr>
            <p:nvPr/>
          </p:nvSpPr>
          <p:spPr bwMode="auto">
            <a:xfrm>
              <a:off x="835518" y="1881058"/>
              <a:ext cx="436243" cy="4910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b="1" dirty="0">
                  <a:solidFill>
                    <a:srgbClr val="FFFFFF"/>
                  </a:solidFill>
                </a:rPr>
                <a:t>4</a:t>
              </a:r>
              <a:endParaRPr lang="en-US" altLang="zh-CN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00" name="矩形 99"/>
          <p:cNvSpPr/>
          <p:nvPr/>
        </p:nvSpPr>
        <p:spPr>
          <a:xfrm>
            <a:off x="4012565" y="1632585"/>
            <a:ext cx="3511550" cy="614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l" defTabSz="1218565">
              <a:spcAft>
                <a:spcPts val="1200"/>
              </a:spcAft>
              <a:buClrTx/>
              <a:buSzTx/>
              <a:buFont typeface="Arial" panose="020B0604020202020204" pitchFamily="34" charset="0"/>
            </a:pPr>
            <a:r>
              <a:rPr lang="zh-CN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将鼠标选择服务清单</a:t>
            </a:r>
            <a:r>
              <a:rPr lang="en-US" altLang="zh-CN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点击实施清单。</a:t>
            </a:r>
            <a:endParaRPr lang="zh-CN" altLang="en-US" sz="1200" dirty="0">
              <a:solidFill>
                <a:srgbClr val="4681A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" lvl="0" indent="-171450" algn="l" defTabSz="1218565">
              <a:spcAft>
                <a:spcPts val="1200"/>
              </a:spcAft>
              <a:buClrTx/>
              <a:buSzTx/>
              <a:buFont typeface="Arial" panose="020B0604020202020204" pitchFamily="34" charset="0"/>
            </a:pPr>
            <a:endParaRPr lang="en-US" altLang="zh-CN" sz="1200" dirty="0">
              <a:solidFill>
                <a:srgbClr val="4681A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6" name="图片 5" descr="58000891d30e344841fb6bb0816143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" y="2330450"/>
            <a:ext cx="3201035" cy="3460750"/>
          </a:xfrm>
          <a:prstGeom prst="rect">
            <a:avLst/>
          </a:prstGeom>
        </p:spPr>
      </p:pic>
      <p:pic>
        <p:nvPicPr>
          <p:cNvPr id="11" name="图片 10" descr="fe977d7054f6006a75da3d767180b7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285" y="2350770"/>
            <a:ext cx="3324860" cy="338645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7959725" y="1565275"/>
            <a:ext cx="32626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综合排序</a:t>
            </a:r>
            <a:r>
              <a:rPr lang="en-US" altLang="zh-CN" sz="120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120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搜索关键词</a:t>
            </a:r>
            <a:r>
              <a:rPr lang="en-US" altLang="zh-CN" sz="120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120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教师资格认定</a:t>
            </a:r>
            <a:r>
              <a:rPr lang="en-US" altLang="zh-CN" sz="120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endParaRPr lang="en-US" altLang="zh-CN" sz="1200">
              <a:solidFill>
                <a:srgbClr val="4681A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altLang="zh-CN" sz="120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——</a:t>
            </a:r>
            <a:r>
              <a:rPr lang="zh-CN" altLang="en-US" sz="120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en-US" altLang="zh-CN" sz="120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120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教师资格认定</a:t>
            </a:r>
            <a:r>
              <a:rPr lang="en-US" altLang="zh-CN" sz="120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endParaRPr lang="en-US" altLang="zh-CN" sz="1200">
              <a:solidFill>
                <a:srgbClr val="4681A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2" name="图片 21" descr="f26bef3d445551b2f186c145f443b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180" y="2348865"/>
            <a:ext cx="3526790" cy="3388995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7524115" y="1484630"/>
            <a:ext cx="4315460" cy="544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90315" y="1565275"/>
            <a:ext cx="3874770" cy="544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194945" y="1412875"/>
            <a:ext cx="3844290" cy="544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TextBox 12"/>
          <p:cNvSpPr txBox="1"/>
          <p:nvPr/>
        </p:nvSpPr>
        <p:spPr>
          <a:xfrm>
            <a:off x="1634490" y="200025"/>
            <a:ext cx="3240405" cy="4603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山西省政务服务网网办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262096" y="849946"/>
            <a:ext cx="3358754" cy="1056549"/>
            <a:chOff x="803786" y="1881058"/>
            <a:chExt cx="4477634" cy="1408574"/>
          </a:xfrm>
        </p:grpSpPr>
        <p:sp>
          <p:nvSpPr>
            <p:cNvPr id="28" name="Rounded Rectangle 5@|1FFC:7355919|FBC:16777215|LFC:16777215|LBC:16777215"/>
            <p:cNvSpPr/>
            <p:nvPr/>
          </p:nvSpPr>
          <p:spPr>
            <a:xfrm>
              <a:off x="1127585" y="1959667"/>
              <a:ext cx="4153835" cy="484135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i="1" dirty="0">
                <a:solidFill>
                  <a:prstClr val="white"/>
                </a:solidFill>
                <a:latin typeface="PT Sans" pitchFamily="34" charset="-52"/>
              </a:endParaRPr>
            </a:p>
          </p:txBody>
        </p:sp>
        <p:sp>
          <p:nvSpPr>
            <p:cNvPr id="32" name="Rectangle 31@|1FFC:16777215|FBC:16777215|LFC:16777215|LBC:16777215"/>
            <p:cNvSpPr/>
            <p:nvPr/>
          </p:nvSpPr>
          <p:spPr>
            <a:xfrm>
              <a:off x="914682" y="2922220"/>
              <a:ext cx="4103148" cy="3674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algn="ctr" defTabSz="1218565" fontAlgn="auto">
                <a:lnSpc>
                  <a:spcPct val="100000"/>
                </a:lnSpc>
                <a:spcAft>
                  <a:spcPts val="1200"/>
                </a:spcAft>
                <a:buFont typeface="Arial" panose="020B0604020202020204" pitchFamily="34" charset="0"/>
                <a:buChar char="•"/>
              </a:pPr>
              <a:r>
                <a:rPr lang="zh-CN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将鼠标点击</a:t>
              </a:r>
              <a:r>
                <a:rPr lang="en-US" altLang="zh-CN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“</a:t>
              </a:r>
              <a:r>
                <a:rPr lang="zh-CN" altLang="en-US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立刻办理</a:t>
              </a:r>
              <a:r>
                <a:rPr lang="en-US" altLang="zh-CN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”</a:t>
              </a:r>
              <a:endParaRPr lang="zh-CN" altLang="en-US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820" name="Rectangle 35@|1FFC:16777215|FBC:16777215|LFC:16777215|LBC:16777215"/>
            <p:cNvSpPr>
              <a:spLocks noChangeArrowheads="1"/>
            </p:cNvSpPr>
            <p:nvPr/>
          </p:nvSpPr>
          <p:spPr bwMode="auto">
            <a:xfrm>
              <a:off x="1405097" y="2017025"/>
              <a:ext cx="2787309" cy="429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eaLnBrk="1" hangingPunct="1"/>
              <a:r>
                <a:rPr lang="zh-CN" altLang="en-US" sz="15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</a:rPr>
                <a:t>在线办理</a:t>
              </a:r>
              <a:endParaRPr lang="zh-CN" altLang="en-US" sz="1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</a:endParaRPr>
            </a:p>
          </p:txBody>
        </p:sp>
        <p:sp>
          <p:nvSpPr>
            <p:cNvPr id="8" name="Rectangle 1@|1FFC:3289814|FBC:16777215|LFC:16777215|LBC:16777215"/>
            <p:cNvSpPr/>
            <p:nvPr/>
          </p:nvSpPr>
          <p:spPr>
            <a:xfrm>
              <a:off x="803786" y="1959667"/>
              <a:ext cx="499984" cy="484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3822" name="Rectangle 39@|1FFC:16777215|FBC:16777215|LFC:16777215|LBC:16777215"/>
            <p:cNvSpPr>
              <a:spLocks noChangeArrowheads="1"/>
            </p:cNvSpPr>
            <p:nvPr/>
          </p:nvSpPr>
          <p:spPr bwMode="auto">
            <a:xfrm>
              <a:off x="835518" y="1881058"/>
              <a:ext cx="436243" cy="4910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b="1" dirty="0">
                  <a:solidFill>
                    <a:srgbClr val="FFFFFF"/>
                  </a:solidFill>
                </a:rPr>
                <a:t>5</a:t>
              </a:r>
              <a:endParaRPr lang="en-US" altLang="zh-CN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00" name="矩形 99"/>
          <p:cNvSpPr/>
          <p:nvPr/>
        </p:nvSpPr>
        <p:spPr>
          <a:xfrm>
            <a:off x="4012565" y="1632585"/>
            <a:ext cx="351155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ctr" defTabSz="1218565">
              <a:spcAft>
                <a:spcPts val="12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查看是否符合审批标准，是否具备办件材料，在选择框中打</a:t>
            </a:r>
            <a:r>
              <a:rPr lang="en-US" altLang="zh-CN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√</a:t>
            </a:r>
            <a:r>
              <a:rPr lang="zh-CN" altLang="en-US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，点击</a:t>
            </a:r>
            <a:r>
              <a:rPr lang="en-US" altLang="zh-CN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zh-CN" altLang="en-US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下一步</a:t>
            </a:r>
            <a:r>
              <a:rPr lang="en-US" altLang="zh-CN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endParaRPr lang="en-US" altLang="zh-CN" sz="1200" dirty="0">
              <a:solidFill>
                <a:srgbClr val="4681A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959725" y="1708785"/>
            <a:ext cx="32626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填写基本信息后，点击</a:t>
            </a:r>
            <a:r>
              <a:rPr lang="en-US" altLang="zh-CN" sz="120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120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下一步</a:t>
            </a:r>
            <a:r>
              <a:rPr lang="en-US" altLang="zh-CN" sz="120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endParaRPr lang="en-US" altLang="zh-CN" sz="1200">
              <a:solidFill>
                <a:srgbClr val="4681A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 descr="bbd5264961c936b4cfae517cb89094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" y="2345055"/>
            <a:ext cx="3364865" cy="3251835"/>
          </a:xfrm>
          <a:prstGeom prst="rect">
            <a:avLst/>
          </a:prstGeom>
        </p:spPr>
      </p:pic>
      <p:pic>
        <p:nvPicPr>
          <p:cNvPr id="3" name="图片 2" descr="5e8ed45b83d9987aa73aad6e3aed3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290" y="2348865"/>
            <a:ext cx="3839210" cy="3215640"/>
          </a:xfrm>
          <a:prstGeom prst="rect">
            <a:avLst/>
          </a:prstGeom>
        </p:spPr>
      </p:pic>
      <p:pic>
        <p:nvPicPr>
          <p:cNvPr id="4" name="图片 3" descr="f30ebcf0f793255a0a3294df703ae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910" y="2305685"/>
            <a:ext cx="3981450" cy="3225165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7524115" y="1484630"/>
            <a:ext cx="4315460" cy="544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790315" y="1565275"/>
            <a:ext cx="3874770" cy="544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46355" y="1520190"/>
            <a:ext cx="3844290" cy="54451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TextBox 12"/>
          <p:cNvSpPr txBox="1"/>
          <p:nvPr/>
        </p:nvSpPr>
        <p:spPr>
          <a:xfrm>
            <a:off x="1634490" y="200025"/>
            <a:ext cx="3240405" cy="46037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山西省政务服务网网办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262096" y="849946"/>
            <a:ext cx="3358754" cy="1241334"/>
            <a:chOff x="803786" y="1881058"/>
            <a:chExt cx="4477634" cy="1654926"/>
          </a:xfrm>
        </p:grpSpPr>
        <p:sp>
          <p:nvSpPr>
            <p:cNvPr id="28" name="Rounded Rectangle 5@|1FFC:7355919|FBC:16777215|LFC:16777215|LBC:16777215"/>
            <p:cNvSpPr/>
            <p:nvPr/>
          </p:nvSpPr>
          <p:spPr>
            <a:xfrm>
              <a:off x="1127585" y="1959667"/>
              <a:ext cx="4153835" cy="484135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1905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i="1" dirty="0">
                <a:solidFill>
                  <a:prstClr val="white"/>
                </a:solidFill>
                <a:latin typeface="PT Sans" pitchFamily="34" charset="-52"/>
              </a:endParaRPr>
            </a:p>
          </p:txBody>
        </p:sp>
        <p:sp>
          <p:nvSpPr>
            <p:cNvPr id="32" name="Rectangle 31@|1FFC:16777215|FBC:16777215|LFC:16777215|LBC:16777215"/>
            <p:cNvSpPr/>
            <p:nvPr/>
          </p:nvSpPr>
          <p:spPr>
            <a:xfrm>
              <a:off x="914682" y="2922220"/>
              <a:ext cx="4103148" cy="6137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algn="ctr" defTabSz="1218565" fontAlgn="auto">
                <a:lnSpc>
                  <a:spcPct val="100000"/>
                </a:lnSpc>
                <a:spcAft>
                  <a:spcPts val="1200"/>
                </a:spcAft>
                <a:buFont typeface="Arial" panose="020B0604020202020204" pitchFamily="34" charset="0"/>
                <a:buNone/>
              </a:pPr>
              <a:r>
                <a:rPr lang="zh-CN" altLang="en-US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输入事项名称，填写办件数量后，点击</a:t>
              </a:r>
              <a:r>
                <a:rPr lang="en-US" altLang="zh-CN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“</a:t>
              </a:r>
              <a:r>
                <a:rPr lang="zh-CN" altLang="en-US" sz="1200" dirty="0">
                  <a:solidFill>
                    <a:srgbClr val="4681A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下一步</a:t>
              </a:r>
              <a:endParaRPr lang="zh-CN" altLang="en-US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3820" name="Rectangle 35@|1FFC:16777215|FBC:16777215|LFC:16777215|LBC:16777215"/>
            <p:cNvSpPr>
              <a:spLocks noChangeArrowheads="1"/>
            </p:cNvSpPr>
            <p:nvPr/>
          </p:nvSpPr>
          <p:spPr bwMode="auto">
            <a:xfrm>
              <a:off x="1405097" y="2017025"/>
              <a:ext cx="2787309" cy="4292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  <a:scene3d>
                <a:camera prst="orthographicFront"/>
                <a:lightRig rig="threePt" dir="t"/>
              </a:scene3d>
            </a:bodyPr>
            <a:lstStyle/>
            <a:p>
              <a:pPr eaLnBrk="1" hangingPunct="1"/>
              <a:r>
                <a:rPr lang="zh-CN" altLang="en-US" sz="1500" b="1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pitchFamily="34" charset="-122"/>
                </a:rPr>
                <a:t>在线办理</a:t>
              </a:r>
              <a:endParaRPr lang="zh-CN" altLang="en-US" sz="15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</a:endParaRPr>
            </a:p>
          </p:txBody>
        </p:sp>
        <p:sp>
          <p:nvSpPr>
            <p:cNvPr id="8" name="Rectangle 1@|1FFC:3289814|FBC:16777215|LFC:16777215|LBC:16777215"/>
            <p:cNvSpPr/>
            <p:nvPr/>
          </p:nvSpPr>
          <p:spPr>
            <a:xfrm>
              <a:off x="803786" y="1959667"/>
              <a:ext cx="499984" cy="484135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3822" name="Rectangle 39@|1FFC:16777215|FBC:16777215|LFC:16777215|LBC:16777215"/>
            <p:cNvSpPr>
              <a:spLocks noChangeArrowheads="1"/>
            </p:cNvSpPr>
            <p:nvPr/>
          </p:nvSpPr>
          <p:spPr bwMode="auto">
            <a:xfrm>
              <a:off x="835518" y="1881058"/>
              <a:ext cx="436243" cy="49101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altLang="zh-CN" b="1" dirty="0">
                  <a:solidFill>
                    <a:srgbClr val="FFFFFF"/>
                  </a:solidFill>
                </a:rPr>
                <a:t>5</a:t>
              </a:r>
              <a:endParaRPr lang="en-US" altLang="zh-CN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100" name="矩形 99"/>
          <p:cNvSpPr/>
          <p:nvPr/>
        </p:nvSpPr>
        <p:spPr>
          <a:xfrm>
            <a:off x="4012565" y="1632585"/>
            <a:ext cx="3511550" cy="798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ctr" defTabSz="1218565">
              <a:spcAft>
                <a:spcPts val="1200"/>
              </a:spcAft>
              <a:buClrTx/>
              <a:buSzTx/>
              <a:buFont typeface="Arial" panose="020B0604020202020204" pitchFamily="34" charset="0"/>
            </a:pPr>
            <a:r>
              <a:rPr lang="zh-CN" altLang="en-US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分别上传申报材料，选择附件并上传（格式选用</a:t>
            </a:r>
            <a:r>
              <a:rPr lang="en-US" altLang="zh-CN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JPG</a:t>
            </a:r>
            <a:r>
              <a:rPr lang="zh-CN" altLang="en-US" sz="1200" dirty="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格式）。</a:t>
            </a:r>
            <a:endParaRPr lang="zh-CN" altLang="en-US" sz="1200" dirty="0">
              <a:solidFill>
                <a:srgbClr val="4681A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171450" lvl="0" indent="-171450" algn="ctr" defTabSz="1218565">
              <a:spcAft>
                <a:spcPts val="1200"/>
              </a:spcAft>
              <a:buClrTx/>
              <a:buSzTx/>
              <a:buFont typeface="Arial" panose="020B0604020202020204" pitchFamily="34" charset="0"/>
            </a:pPr>
            <a:endParaRPr lang="en-US" altLang="zh-CN" sz="1200" dirty="0">
              <a:solidFill>
                <a:srgbClr val="4681A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846060" y="1722755"/>
            <a:ext cx="32626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将鼠标点击</a:t>
            </a:r>
            <a:r>
              <a:rPr lang="en-US" altLang="zh-CN" sz="120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zh-CN" altLang="en-US" sz="120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提交</a:t>
            </a:r>
            <a:r>
              <a:rPr lang="en-US" altLang="zh-CN" sz="1200">
                <a:solidFill>
                  <a:srgbClr val="4681A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endParaRPr lang="en-US" altLang="zh-CN" sz="1200">
              <a:solidFill>
                <a:srgbClr val="4681A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 descr="fa3d872ac2d10066ad538f556ae30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" y="2132965"/>
            <a:ext cx="3251200" cy="3865245"/>
          </a:xfrm>
          <a:prstGeom prst="rect">
            <a:avLst/>
          </a:prstGeom>
        </p:spPr>
      </p:pic>
      <p:pic>
        <p:nvPicPr>
          <p:cNvPr id="6" name="图片 -21474825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180" y="2132965"/>
            <a:ext cx="3615055" cy="3881755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图片 8" descr="3ff8e608782d25a235fff542ec05e4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115" y="2091055"/>
            <a:ext cx="3839210" cy="4010660"/>
          </a:xfrm>
          <a:prstGeom prst="rect">
            <a:avLst/>
          </a:prstGeom>
        </p:spPr>
      </p:pic>
    </p:spTree>
  </p:cSld>
  <p:clrMapOvr>
    <a:masterClrMapping/>
  </p:clrMapOvr>
  <p:transition spd="med" advClick="0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烹饪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</Words>
  <Application>WPS 演示</Application>
  <PresentationFormat>自定义</PresentationFormat>
  <Paragraphs>71</Paragraphs>
  <Slides>6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9" baseType="lpstr">
      <vt:lpstr>Arial</vt:lpstr>
      <vt:lpstr>宋体</vt:lpstr>
      <vt:lpstr>Wingdings</vt:lpstr>
      <vt:lpstr>华文行楷</vt:lpstr>
      <vt:lpstr>微软雅黑</vt:lpstr>
      <vt:lpstr>PT Sans</vt:lpstr>
      <vt:lpstr>Constantia</vt:lpstr>
      <vt:lpstr>Arial Unicode MS</vt:lpstr>
      <vt:lpstr>幼圆</vt:lpstr>
      <vt:lpstr>等线</vt:lpstr>
      <vt:lpstr>Calibri</vt:lpstr>
      <vt:lpstr>Segoe Print</vt:lpstr>
      <vt:lpstr>烹饪 16x9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往日如烟</cp:lastModifiedBy>
  <cp:revision>655</cp:revision>
  <dcterms:created xsi:type="dcterms:W3CDTF">2017-07-18T10:15:00Z</dcterms:created>
  <dcterms:modified xsi:type="dcterms:W3CDTF">2022-05-11T06:59:33Z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2052-11.1.0.11622</vt:lpwstr>
  </property>
  <property fmtid="{D5CDD505-2E9C-101B-9397-08002B2CF9AE}" pid="3" name="ICV">
    <vt:lpwstr>128BA7449011485288B5A48A69C7DE9C</vt:lpwstr>
  </property>
</Properties>
</file>